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Barlow Bold" charset="1" panose="00000800000000000000"/>
      <p:regular r:id="rId8"/>
    </p:embeddedFont>
    <p:embeddedFont>
      <p:font typeface="Arial MT Pro Bold" charset="1" panose="020B080202020202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24558"/>
          </a:xfrm>
          <a:custGeom>
            <a:avLst/>
            <a:gdLst/>
            <a:ahLst/>
            <a:cxnLst/>
            <a:rect r="r" b="b" t="t" l="l"/>
            <a:pathLst>
              <a:path h="14624558" w="26212800">
                <a:moveTo>
                  <a:pt x="0" y="0"/>
                </a:moveTo>
                <a:lnTo>
                  <a:pt x="26212800" y="0"/>
                </a:lnTo>
                <a:lnTo>
                  <a:pt x="26212800" y="14624558"/>
                </a:lnTo>
                <a:lnTo>
                  <a:pt x="0" y="14624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6206" y="7201933"/>
            <a:ext cx="3381375" cy="732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41"/>
              </a:lnSpc>
            </a:pPr>
            <a:r>
              <a:rPr lang="en-US" sz="2448" spc="-9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Western Financial Hubs:</a:t>
            </a:r>
          </a:p>
          <a:p>
            <a:pPr algn="l">
              <a:lnSpc>
                <a:spcPts val="2641"/>
              </a:lnSpc>
            </a:pPr>
            <a:r>
              <a:rPr lang="en-US" sz="2448" spc="-9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Symbols of State Power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21974" y="237823"/>
            <a:ext cx="16116300" cy="115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92"/>
              </a:lnSpc>
            </a:pPr>
            <a:r>
              <a:rPr lang="en-US" sz="6065" spc="6">
                <a:solidFill>
                  <a:srgbClr val="1B2A3A"/>
                </a:solidFill>
                <a:latin typeface="Arial MT Pro"/>
                <a:ea typeface="Arial MT Pro"/>
                <a:cs typeface="Arial MT Pro"/>
                <a:sym typeface="Arial MT Pro"/>
              </a:rPr>
              <a:t>The Splinternet: Borders Return to Cyberspace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35874" y="5934994"/>
            <a:ext cx="3076575" cy="1594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3"/>
              </a:lnSpc>
            </a:pPr>
            <a:r>
              <a:rPr lang="en-US" sz="2586" spc="95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Balkanization of</a:t>
            </a:r>
          </a:p>
          <a:p>
            <a:pPr algn="ctr">
              <a:lnSpc>
                <a:spcPts val="3344"/>
              </a:lnSpc>
            </a:pPr>
            <a:r>
              <a:rPr lang="en-US" sz="2658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Cyberspace</a:t>
            </a:r>
          </a:p>
          <a:p>
            <a:pPr algn="ctr">
              <a:lnSpc>
                <a:spcPts val="1948"/>
              </a:lnSpc>
            </a:pPr>
            <a:r>
              <a:rPr lang="en-US" sz="1549" spc="-23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The digital world is dividing, with</a:t>
            </a:r>
          </a:p>
          <a:p>
            <a:pPr algn="ctr">
              <a:lnSpc>
                <a:spcPts val="1948"/>
              </a:lnSpc>
            </a:pPr>
            <a:r>
              <a:rPr lang="en-US" sz="1549" spc="-23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state actors, hacktivists, and</a:t>
            </a:r>
          </a:p>
          <a:p>
            <a:pPr algn="ctr">
              <a:lnSpc>
                <a:spcPts val="1948"/>
              </a:lnSpc>
            </a:pPr>
            <a:r>
              <a:rPr lang="en-US" sz="1549" spc="-23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criminals aligning within these blocs.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298406" y="7395226"/>
            <a:ext cx="2733675" cy="470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3"/>
              </a:lnSpc>
            </a:pPr>
            <a:r>
              <a:rPr lang="en-US" sz="2480" spc="49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EASTERN STACK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60333" y="8568714"/>
            <a:ext cx="1314450" cy="276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0"/>
              </a:lnSpc>
            </a:pPr>
            <a:r>
              <a:rPr lang="en-US" sz="1493" spc="19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KEY FINDING: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54046" y="8856351"/>
            <a:ext cx="2905125" cy="976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83"/>
              </a:lnSpc>
            </a:pPr>
            <a:r>
              <a:rPr lang="en-US" sz="1540" spc="-26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The Bank is No Longer Neutral</a:t>
            </a:r>
          </a:p>
          <a:p>
            <a:pPr algn="l">
              <a:lnSpc>
                <a:spcPts val="1883"/>
              </a:lnSpc>
            </a:pPr>
            <a:r>
              <a:rPr lang="en-US" sz="1540" spc="-26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Western financial hubs are now</a:t>
            </a:r>
          </a:p>
          <a:p>
            <a:pPr algn="l">
              <a:lnSpc>
                <a:spcPts val="1883"/>
              </a:lnSpc>
            </a:pPr>
            <a:r>
              <a:rPr lang="en-US" sz="1540" spc="-26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wewed as symbole of state power,</a:t>
            </a:r>
          </a:p>
          <a:p>
            <a:pPr algn="l">
              <a:lnSpc>
                <a:spcPts val="1883"/>
              </a:lnSpc>
            </a:pPr>
            <a:r>
              <a:rPr lang="en-US" sz="1540" spc="-26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not just commercial entities.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81375" y="11092574"/>
            <a:ext cx="1019175" cy="302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01"/>
              </a:lnSpc>
            </a:pPr>
            <a:r>
              <a:rPr lang="en-US" sz="1572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EXAMPLE: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378195" y="11368399"/>
            <a:ext cx="2057400" cy="290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6"/>
              </a:lnSpc>
            </a:pPr>
            <a:r>
              <a:rPr lang="en-US" sz="1676">
                <a:solidFill>
                  <a:srgbClr val="393F40"/>
                </a:solidFill>
                <a:latin typeface="Barlow Bold"/>
                <a:ea typeface="Barlow Bold"/>
                <a:cs typeface="Barlow Bold"/>
                <a:sym typeface="Barlow Bold"/>
              </a:rPr>
              <a:t>Financial System as 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77946" y="11575580"/>
            <a:ext cx="1009650" cy="318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4"/>
              </a:lnSpc>
            </a:pPr>
            <a:r>
              <a:rPr lang="en-US" sz="1703" spc="25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Battlefield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374898" y="11932604"/>
            <a:ext cx="2886075" cy="4575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4"/>
              </a:lnSpc>
            </a:pPr>
            <a:r>
              <a:rPr lang="en-US" sz="1431" spc="-8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Pro-Russian hacktivists used DBOS</a:t>
            </a:r>
          </a:p>
          <a:p>
            <a:pPr algn="l">
              <a:lnSpc>
                <a:spcPts val="1714"/>
              </a:lnSpc>
            </a:pPr>
            <a:r>
              <a:rPr lang="en-US" sz="1431" spc="-8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attacks to disrupt France's La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79089" y="12397298"/>
            <a:ext cx="2514600" cy="2687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9"/>
              </a:lnSpc>
            </a:pPr>
            <a:r>
              <a:rPr lang="en-US" sz="1421" spc="-4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Banque Postale pre-Christmas.</a:t>
            </a:r>
          </a:p>
        </p:txBody>
      </p:sp>
      <p:sp>
        <p:nvSpPr>
          <p:cNvPr name="TextBox 14" id="14"/>
          <p:cNvSpPr txBox="true"/>
          <p:nvPr/>
        </p:nvSpPr>
        <p:spPr>
          <a:xfrm rot="285818">
            <a:off x="10679707" y="8713833"/>
            <a:ext cx="219075" cy="218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9"/>
              </a:lnSpc>
            </a:pPr>
            <a:r>
              <a:rPr lang="en-US" sz="1164">
                <a:solidFill>
                  <a:srgbClr val="C4524E"/>
                </a:solidFill>
                <a:latin typeface="Arial MT Pro"/>
                <a:ea typeface="Arial MT Pro"/>
                <a:cs typeface="Arial MT Pro"/>
                <a:sym typeface="Arial MT Pro"/>
              </a:rPr>
              <a:t>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90522" y="12360794"/>
            <a:ext cx="1533525" cy="72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3"/>
              </a:lnSpc>
            </a:pPr>
            <a:r>
              <a:rPr lang="en-US" sz="2446" spc="19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Iron</a:t>
            </a:r>
          </a:p>
          <a:p>
            <a:pPr algn="ctr">
              <a:lnSpc>
                <a:spcPts val="2673"/>
              </a:lnSpc>
            </a:pPr>
            <a:r>
              <a:rPr lang="en-US" sz="2446" spc="19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Curtains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350871" y="9194058"/>
            <a:ext cx="2962275" cy="1869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5"/>
              </a:lnSpc>
            </a:pPr>
            <a:r>
              <a:rPr lang="en-US" b="true" sz="2192" spc="-2">
                <a:solidFill>
                  <a:srgbClr val="393F4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Trend Analysis</a:t>
            </a:r>
          </a:p>
          <a:p>
            <a:pPr algn="l">
              <a:lnSpc>
                <a:spcPts val="1907"/>
              </a:lnSpc>
            </a:pPr>
          </a:p>
          <a:p>
            <a:pPr algn="l">
              <a:lnSpc>
                <a:spcPts val="1907"/>
              </a:lnSpc>
            </a:pPr>
          </a:p>
          <a:p>
            <a:pPr algn="l">
              <a:lnSpc>
                <a:spcPts val="1907"/>
              </a:lnSpc>
            </a:pPr>
          </a:p>
          <a:p>
            <a:pPr algn="l">
              <a:lnSpc>
                <a:spcPts val="1907"/>
              </a:lnSpc>
            </a:pPr>
          </a:p>
          <a:p>
            <a:pPr algn="l">
              <a:lnSpc>
                <a:spcPts val="1907"/>
              </a:lnSpc>
            </a:pPr>
            <a:r>
              <a:rPr lang="en-US" sz="1557" spc="-21">
                <a:solidFill>
                  <a:srgbClr val="D9DFE3"/>
                </a:solidFill>
                <a:latin typeface="Arial MT Pro"/>
                <a:ea typeface="Arial MT Pro"/>
                <a:cs typeface="Arial MT Pro"/>
                <a:sym typeface="Arial MT Pro"/>
              </a:rPr>
              <a:t>THE TREND:</a:t>
            </a:r>
          </a:p>
          <a:p>
            <a:pPr algn="l">
              <a:lnSpc>
                <a:spcPts val="2443"/>
              </a:lnSpc>
            </a:pPr>
            <a:r>
              <a:rPr lang="en-US" sz="1994" spc="-3">
                <a:solidFill>
                  <a:srgbClr val="E0E6E9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Fragmentation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350871" y="11395406"/>
            <a:ext cx="2962275" cy="2413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DEFINITION: Rise of 'Digital Tarifs'.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Governments are imposing data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severeignty laws that fragment the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internet into gated geopolitical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blocs.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KEY FINDING: Balkanization of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Cyberspace. The digital world is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dividing, with state actors,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hacktivists, and criminals aligning</a:t>
            </a:r>
          </a:p>
          <a:p>
            <a:pPr algn="l">
              <a:lnSpc>
                <a:spcPts val="1907"/>
              </a:lnSpc>
            </a:pPr>
            <a:r>
              <a:rPr lang="en-US" sz="1487" spc="-11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within these blocs.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896838" y="10373511"/>
            <a:ext cx="1066800" cy="319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48"/>
              </a:lnSpc>
            </a:pPr>
            <a:r>
              <a:rPr lang="en-US" sz="1677" spc="5">
                <a:solidFill>
                  <a:srgbClr val="DACFCF"/>
                </a:solidFill>
                <a:latin typeface="Arial MT Pro"/>
                <a:ea typeface="Arial MT Pro"/>
                <a:cs typeface="Arial MT Pro"/>
                <a:sym typeface="Arial MT Pro"/>
              </a:rPr>
              <a:t>THE RISK: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893292" y="10630494"/>
            <a:ext cx="2581275" cy="419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23"/>
              </a:lnSpc>
            </a:pPr>
            <a:r>
              <a:rPr lang="en-US" sz="2230" spc="-15">
                <a:solidFill>
                  <a:srgbClr val="E2D8D8"/>
                </a:solidFill>
                <a:latin typeface="Arial MT Pro"/>
                <a:ea typeface="Arial MT Pro"/>
                <a:cs typeface="Arial MT Pro"/>
                <a:sym typeface="Arial MT Pro"/>
              </a:rPr>
              <a:t>Hybrid Threat Actors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889599" y="11388916"/>
            <a:ext cx="2771775" cy="2407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DEFINITION: Emergence of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"Geopolitical-Raek". A hybrid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model where state-tolerated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criminals ettack foreign rivals for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both profit and strategis gain.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SUPPORTING FACT: The New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Privateers. These groups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operate with imounity as provies,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blurring lines between cybercrime</a:t>
            </a:r>
          </a:p>
          <a:p>
            <a:pPr algn="l">
              <a:lnSpc>
                <a:spcPts val="1924"/>
              </a:lnSpc>
            </a:pPr>
            <a:r>
              <a:rPr lang="en-US" sz="1461" spc="-4">
                <a:solidFill>
                  <a:srgbClr val="4A372E"/>
                </a:solidFill>
                <a:latin typeface="Arial MT Pro"/>
                <a:ea typeface="Arial MT Pro"/>
                <a:cs typeface="Arial MT Pro"/>
                <a:sym typeface="Arial MT Pro"/>
              </a:rPr>
              <a:t>and geopolitical strategy.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416326" y="10702327"/>
            <a:ext cx="1809750" cy="310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20"/>
              </a:lnSpc>
            </a:pPr>
            <a:r>
              <a:rPr lang="en-US" sz="1657" spc="3">
                <a:solidFill>
                  <a:srgbClr val="CDD5DA"/>
                </a:solidFill>
                <a:latin typeface="Arial MT Pro"/>
                <a:ea typeface="Arial MT Pro"/>
                <a:cs typeface="Arial MT Pro"/>
                <a:sym typeface="Arial MT Pro"/>
              </a:rPr>
              <a:t>SPEAKER NOTES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411944" y="11404730"/>
            <a:ext cx="2781300" cy="2517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88"/>
              </a:lnSpc>
            </a:pPr>
            <a:r>
              <a:rPr lang="en-US" sz="1512" spc="-25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SCRIPT: Compliance &amp; Threats:</a:t>
            </a:r>
          </a:p>
          <a:p>
            <a:pPr algn="l">
              <a:lnSpc>
                <a:spcPts val="1678"/>
              </a:lnSpc>
            </a:pPr>
            <a:r>
              <a:rPr lang="en-US" sz="1418">
                <a:solidFill>
                  <a:srgbClr val="393F40"/>
                </a:solidFill>
                <a:latin typeface="Barlow Bold"/>
                <a:ea typeface="Barlow Bold"/>
                <a:cs typeface="Barlow Bold"/>
                <a:sym typeface="Barlow Bold"/>
              </a:rPr>
              <a:t>Two Sides of the Same Coin.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"The same government policies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driving 'Compliance'-lise data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sovereignty Inws-are also fueling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the 'Threats.' Tlacktivists now see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our bank not as a vault, but as a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symbol of Western policy to be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attacked. Compliance and Threat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are now two sides of the same</a:t>
            </a:r>
          </a:p>
          <a:p>
            <a:pPr algn="l">
              <a:lnSpc>
                <a:spcPts val="1810"/>
              </a:lnSpc>
            </a:pPr>
            <a:r>
              <a:rPr lang="en-US" sz="1530" spc="-30">
                <a:solidFill>
                  <a:srgbClr val="393F40"/>
                </a:solidFill>
                <a:latin typeface="Arial MT Pro"/>
                <a:ea typeface="Arial MT Pro"/>
                <a:cs typeface="Arial MT Pro"/>
                <a:sym typeface="Arial MT Pro"/>
              </a:rPr>
              <a:t>geopolitical coin."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